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53" r:id="rId5"/>
    <p:sldId id="329" r:id="rId6"/>
    <p:sldId id="354" r:id="rId7"/>
    <p:sldId id="331" r:id="rId8"/>
    <p:sldId id="345" r:id="rId9"/>
    <p:sldId id="355" r:id="rId10"/>
    <p:sldId id="347" r:id="rId11"/>
    <p:sldId id="348" r:id="rId12"/>
    <p:sldId id="349" r:id="rId13"/>
    <p:sldId id="350" r:id="rId14"/>
    <p:sldId id="351" r:id="rId15"/>
    <p:sldId id="352" r:id="rId16"/>
    <p:sldId id="357" r:id="rId17"/>
    <p:sldId id="359" r:id="rId18"/>
    <p:sldId id="360" r:id="rId19"/>
    <p:sldId id="362" r:id="rId20"/>
    <p:sldId id="363" r:id="rId21"/>
    <p:sldId id="364" r:id="rId22"/>
    <p:sldId id="3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6FF"/>
    <a:srgbClr val="A9D7D9"/>
    <a:srgbClr val="93D3D9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966" autoAdjust="0"/>
  </p:normalViewPr>
  <p:slideViewPr>
    <p:cSldViewPr snapToGrid="0">
      <p:cViewPr>
        <p:scale>
          <a:sx n="50" d="100"/>
          <a:sy n="50" d="100"/>
        </p:scale>
        <p:origin x="1099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2176" y="585973"/>
            <a:ext cx="6327648" cy="1459138"/>
          </a:xfrm>
        </p:spPr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7236" y="4541139"/>
            <a:ext cx="5980569" cy="1982563"/>
          </a:xfrm>
        </p:spPr>
        <p:txBody>
          <a:bodyPr>
            <a:normAutofit/>
          </a:bodyPr>
          <a:lstStyle/>
          <a:p>
            <a:r>
              <a:rPr lang="en-US" dirty="0"/>
              <a:t>Deivanai . S</a:t>
            </a:r>
          </a:p>
          <a:p>
            <a:r>
              <a:rPr lang="en-US" dirty="0"/>
              <a:t>24524U18020</a:t>
            </a:r>
          </a:p>
          <a:p>
            <a:r>
              <a:rPr lang="en-US" dirty="0"/>
              <a:t>Karan arts and science college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961" y="235010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0E6071-72BA-1358-1F06-12E1A235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60"/>
            <a:ext cx="12192000" cy="63906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62A852A-513D-92D7-DA91-ACDD4D86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95522"/>
              </p:ext>
            </p:extLst>
          </p:nvPr>
        </p:nvGraphicFramePr>
        <p:xfrm>
          <a:off x="4406900" y="0"/>
          <a:ext cx="3378200" cy="46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200">
                  <a:extLst>
                    <a:ext uri="{9D8B030D-6E8A-4147-A177-3AD203B41FA5}">
                      <a16:colId xmlns:a16="http://schemas.microsoft.com/office/drawing/2014/main" val="3564662155"/>
                    </a:ext>
                  </a:extLst>
                </a:gridCol>
              </a:tblGrid>
              <a:tr h="467360">
                <a:tc>
                  <a:txBody>
                    <a:bodyPr/>
                    <a:lstStyle/>
                    <a:p>
                      <a:r>
                        <a:rPr lang="en-US" sz="2400" dirty="0"/>
                        <a:t>     FEATURES OF CSS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827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6310E09-4669-FC93-0F11-6FCF81404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96348"/>
              </p:ext>
            </p:extLst>
          </p:nvPr>
        </p:nvGraphicFramePr>
        <p:xfrm>
          <a:off x="1310640" y="719665"/>
          <a:ext cx="9767697" cy="581829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000000">
                      <a:alpha val="81000"/>
                    </a:srgbClr>
                  </a:outerShdw>
                </a:effectLst>
                <a:tableStyleId>{5C22544A-7EE6-4342-B048-85BDC9FD1C3A}</a:tableStyleId>
              </a:tblPr>
              <a:tblGrid>
                <a:gridCol w="9767697">
                  <a:extLst>
                    <a:ext uri="{9D8B030D-6E8A-4147-A177-3AD203B41FA5}">
                      <a16:colId xmlns:a16="http://schemas.microsoft.com/office/drawing/2014/main" val="1815186433"/>
                    </a:ext>
                  </a:extLst>
                </a:gridCol>
              </a:tblGrid>
              <a:tr h="5818295"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Styling Text: </a:t>
                      </a:r>
                      <a:r>
                        <a:rPr lang="en-IN" sz="2800" dirty="0"/>
                        <a:t>Change fonts, sizes, </a:t>
                      </a:r>
                      <a:r>
                        <a:rPr lang="en-IN" sz="2800" dirty="0" err="1"/>
                        <a:t>colors</a:t>
                      </a:r>
                      <a:r>
                        <a:rPr lang="en-IN" sz="2800" dirty="0"/>
                        <a:t>, and add text decorations.</a:t>
                      </a:r>
                    </a:p>
                    <a:p>
                      <a:endParaRPr lang="en-IN" sz="2800" dirty="0"/>
                    </a:p>
                    <a:p>
                      <a:r>
                        <a:rPr lang="en-IN" sz="28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Layout and Positioning: </a:t>
                      </a:r>
                      <a:r>
                        <a:rPr lang="en-IN" sz="2800" dirty="0"/>
                        <a:t>Control the arrangement of elements on a page using Flexbox or Grid.</a:t>
                      </a:r>
                    </a:p>
                    <a:p>
                      <a:endParaRPr lang="en-IN" sz="2800" dirty="0"/>
                    </a:p>
                    <a:p>
                      <a:r>
                        <a:rPr lang="en-IN" sz="28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Backgrounds and Borders: </a:t>
                      </a:r>
                      <a:r>
                        <a:rPr lang="en-IN" sz="2800" dirty="0"/>
                        <a:t>Add background images, </a:t>
                      </a:r>
                      <a:r>
                        <a:rPr lang="en-IN" sz="2800" dirty="0" err="1"/>
                        <a:t>colors</a:t>
                      </a:r>
                      <a:r>
                        <a:rPr lang="en-IN" sz="2800" dirty="0"/>
                        <a:t>, and customize element borders.</a:t>
                      </a:r>
                    </a:p>
                    <a:p>
                      <a:endParaRPr lang="en-IN" sz="2800" dirty="0"/>
                    </a:p>
                    <a:p>
                      <a:r>
                        <a:rPr lang="en-IN" sz="28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Responsiveness: </a:t>
                      </a:r>
                      <a:r>
                        <a:rPr lang="en-IN" sz="2800" dirty="0"/>
                        <a:t>Use media queries to adapt a website's layout for different screen sizes (e.g., mobile, tablet, desktop).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296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246B-8AB7-A0C9-C6DD-5D9F49D5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ADVANTAGES OF 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DCAFD-6C4D-D08A-CF94-0DA099CE4B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1554480"/>
            <a:ext cx="10207752" cy="4617720"/>
          </a:xfrm>
        </p:spPr>
        <p:txBody>
          <a:bodyPr/>
          <a:lstStyle/>
          <a:p>
            <a:r>
              <a:rPr lang="en-US" dirty="0"/>
              <a:t>Separation of Concerns: It separates the content (HTML) from the style (CSS), making the code cleaner and easier to manage.</a:t>
            </a:r>
          </a:p>
          <a:p>
            <a:endParaRPr lang="en-US" dirty="0"/>
          </a:p>
          <a:p>
            <a:r>
              <a:rPr lang="en-US" dirty="0"/>
              <a:t>Efficiency: You can apply the same style rules to multiple pages from a single CSS file.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Consistency: Ensures a uniform look and feel across your entire website.</a:t>
            </a:r>
          </a:p>
          <a:p>
            <a:endParaRPr lang="en-US" dirty="0"/>
          </a:p>
          <a:p>
            <a:r>
              <a:rPr lang="en-US" dirty="0"/>
              <a:t>Better User Experience: Well-designed pages are more visually appealing and easier to read.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51A59-0D86-B758-5926-53062622A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CSS EXAMPLE</a:t>
            </a:r>
            <a:br>
              <a:rPr lang="en-US" dirty="0"/>
            </a:br>
            <a:r>
              <a:rPr lang="en-US" dirty="0"/>
              <a:t>       </a:t>
            </a:r>
            <a:r>
              <a:rPr lang="en-US" sz="3200" dirty="0"/>
              <a:t>STYLING WITH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529A61-285D-5B03-D7EF-07C590C4A1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608" y="1630681"/>
            <a:ext cx="10515600" cy="5090794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body</a:t>
            </a:r>
            <a:r>
              <a:rPr lang="en-IN" dirty="0"/>
              <a:t> {  </a:t>
            </a:r>
          </a:p>
          <a:p>
            <a:r>
              <a:rPr lang="en-IN" dirty="0"/>
              <a:t>font-family: Arial, sans-serif; </a:t>
            </a:r>
          </a:p>
          <a:p>
            <a:r>
              <a:rPr lang="en-IN" dirty="0"/>
              <a:t>background-</a:t>
            </a:r>
            <a:r>
              <a:rPr lang="en-IN" dirty="0" err="1"/>
              <a:t>color</a:t>
            </a:r>
            <a:r>
              <a:rPr lang="en-IN" dirty="0"/>
              <a:t>: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#f0f0f0;</a:t>
            </a:r>
          </a:p>
          <a:p>
            <a:r>
              <a:rPr lang="en-IN" dirty="0"/>
              <a:t>}</a:t>
            </a:r>
          </a:p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h1</a:t>
            </a:r>
            <a:r>
              <a:rPr lang="en-IN" dirty="0"/>
              <a:t> { </a:t>
            </a:r>
          </a:p>
          <a:p>
            <a:r>
              <a:rPr lang="en-IN" dirty="0" err="1"/>
              <a:t>color</a:t>
            </a:r>
            <a:r>
              <a:rPr lang="en-IN" dirty="0"/>
              <a:t>: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#333;</a:t>
            </a:r>
          </a:p>
          <a:p>
            <a:r>
              <a:rPr lang="en-IN" dirty="0"/>
              <a:t>text-align: </a:t>
            </a:r>
            <a:r>
              <a:rPr lang="en-IN" dirty="0" err="1"/>
              <a:t>center</a:t>
            </a:r>
            <a:r>
              <a:rPr lang="en-IN" dirty="0"/>
              <a:t>;}</a:t>
            </a:r>
          </a:p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n-IN" dirty="0"/>
              <a:t> { </a:t>
            </a:r>
          </a:p>
          <a:p>
            <a:r>
              <a:rPr lang="en-IN" dirty="0"/>
              <a:t>line-height: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1.6;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95D-DE6D-A4A0-76C4-446FABCE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INTRODUCTION </a:t>
            </a:r>
            <a:br>
              <a:rPr lang="en-US" dirty="0"/>
            </a:br>
            <a:r>
              <a:rPr lang="en-US" dirty="0"/>
              <a:t>                  TO </a:t>
            </a:r>
            <a:br>
              <a:rPr lang="en-US" dirty="0"/>
            </a:br>
            <a:r>
              <a:rPr lang="en-US" dirty="0"/>
              <a:t>          JAVASCRIPT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1680299-FC2A-0C4D-43C1-E275728533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988" b="3988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813C7-09D6-DD3D-FFE0-11443ADB6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74459" y="2258569"/>
            <a:ext cx="6842760" cy="4517136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JavaScript (JS) is a programming language that brings websites to life.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 allows you to create interactive and dynamic effects on a web page.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 runs directly in the web browser, on the user's device.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It's responsible for the "behavior" of a website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B64CC-176A-AC85-9EC1-575AECA7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1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D8E429-93C1-2D22-31FE-693A34908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742D08-1E1A-05C4-BC41-0BF6BA45B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"/>
            <a:ext cx="8467344" cy="824404"/>
          </a:xfrm>
        </p:spPr>
        <p:txBody>
          <a:bodyPr/>
          <a:lstStyle/>
          <a:p>
            <a:r>
              <a:rPr lang="en-US" dirty="0"/>
              <a:t>JAVASCRIPT FEATURES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6BBB5-6131-56C2-25CF-F51C5DAEE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1249680"/>
            <a:ext cx="11216640" cy="4998720"/>
          </a:xfrm>
        </p:spPr>
        <p:txBody>
          <a:bodyPr>
            <a:no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2"/>
                </a:solidFill>
              </a:rPr>
              <a:t>User Interactions: </a:t>
            </a:r>
            <a:r>
              <a:rPr lang="en-US" sz="2800" dirty="0"/>
              <a:t>Handle clicks, form submissions, and other user events.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2"/>
                </a:solidFill>
              </a:rPr>
              <a:t>Animations: </a:t>
            </a:r>
            <a:r>
              <a:rPr lang="en-US" sz="2800" dirty="0"/>
              <a:t>Create simple or complex animations without refreshing the page.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2"/>
                </a:solidFill>
              </a:rPr>
              <a:t>Dynamic Content: </a:t>
            </a:r>
            <a:r>
              <a:rPr lang="en-US" sz="2800" dirty="0"/>
              <a:t>Update parts of a page without a full reload, for example, fetching new data from a server.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2"/>
                </a:solidFill>
              </a:rPr>
              <a:t>Form Validation: </a:t>
            </a:r>
            <a:r>
              <a:rPr lang="en-US" sz="2800" dirty="0"/>
              <a:t>Ensure user input is valid before it's submitted.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2"/>
                </a:solidFill>
              </a:rPr>
              <a:t>APIs: </a:t>
            </a:r>
            <a:r>
              <a:rPr lang="en-US" sz="2800" dirty="0"/>
              <a:t>Use APIs (Application Programming Interfaces) to interact with other services, like Google Maps or social media.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37328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EE55-4F83-9FFF-3EB2-131A1E9C1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658368"/>
          </a:xfrm>
        </p:spPr>
        <p:txBody>
          <a:bodyPr/>
          <a:lstStyle/>
          <a:p>
            <a:r>
              <a:rPr lang="en-IN" dirty="0"/>
              <a:t>Advantages of JavaScript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55382B2-754C-5B45-93CC-322A973C61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776" r="28776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19668-4CE0-240E-85DF-D039A8C24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1808" y="1347216"/>
            <a:ext cx="6629400" cy="551078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</a:rPr>
              <a:t>Interactivity: </a:t>
            </a:r>
            <a:r>
              <a:rPr lang="en-US" dirty="0"/>
              <a:t>Creates engaging and user-friendly websites.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</a:rPr>
              <a:t>Speed: </a:t>
            </a:r>
            <a:r>
              <a:rPr lang="en-US" dirty="0"/>
              <a:t>Since it runs on the client's browser, it doesn't require a server request for every interaction, making the page faster.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</a:rPr>
              <a:t>Versatility: </a:t>
            </a:r>
            <a:r>
              <a:rPr lang="en-US" dirty="0"/>
              <a:t>Used for frontend, backend (with Node.js), and mobile development.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2"/>
                </a:solidFill>
              </a:rPr>
              <a:t>Large Community: </a:t>
            </a:r>
            <a:r>
              <a:rPr lang="en-US" dirty="0"/>
              <a:t>A huge community and a vast collection of libraries and frameworks (like React, Angular, and Vue.js) make development easier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471D1-E090-D029-0719-96C877EB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3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85BC-3ADE-114F-CB2E-AA3CA475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920" y="228600"/>
            <a:ext cx="6909816" cy="1600200"/>
          </a:xfrm>
        </p:spPr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A12F4-41C8-5B85-FF9A-EA028D438B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529840"/>
            <a:ext cx="10515600" cy="3633216"/>
          </a:xfrm>
        </p:spPr>
        <p:txBody>
          <a:bodyPr/>
          <a:lstStyle/>
          <a:p>
            <a:r>
              <a:rPr lang="en-US" b="1" dirty="0"/>
              <a:t>function </a:t>
            </a:r>
            <a:r>
              <a:rPr lang="en-US" b="1" dirty="0" err="1"/>
              <a:t>greetUser</a:t>
            </a:r>
            <a:r>
              <a:rPr lang="en-US" b="1" dirty="0"/>
              <a:t>()</a:t>
            </a:r>
          </a:p>
          <a:p>
            <a:r>
              <a:rPr lang="en-US" b="1" dirty="0"/>
              <a:t> {  </a:t>
            </a:r>
          </a:p>
          <a:p>
            <a:r>
              <a:rPr lang="en-US" b="1" dirty="0"/>
              <a:t>let name = prompt("Please enter your name:"); </a:t>
            </a:r>
          </a:p>
          <a:p>
            <a:r>
              <a:rPr lang="en-US" b="1" dirty="0"/>
              <a:t> if (name) {   </a:t>
            </a:r>
          </a:p>
          <a:p>
            <a:r>
              <a:rPr lang="en-US" b="1" dirty="0"/>
              <a:t> alert("Hello, " + name + "! Welcome."); </a:t>
            </a:r>
          </a:p>
          <a:p>
            <a:r>
              <a:rPr lang="en-US" b="1" dirty="0"/>
              <a:t> }</a:t>
            </a:r>
          </a:p>
          <a:p>
            <a:r>
              <a:rPr lang="en-US" b="1" dirty="0"/>
              <a:t>}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B954A-8ED0-3D2B-3150-E5673DD57B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30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0D30-24C2-E66B-42FD-DC552D04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0" y="228600"/>
            <a:ext cx="8296656" cy="1600200"/>
          </a:xfrm>
        </p:spPr>
        <p:txBody>
          <a:bodyPr/>
          <a:lstStyle/>
          <a:p>
            <a:r>
              <a:rPr lang="en-US" dirty="0"/>
              <a:t>The Web Development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8FE7-80C7-77D2-C7DD-2E34B0E08A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HTML:</a:t>
            </a:r>
            <a:r>
              <a:rPr lang="en-US" dirty="0"/>
              <a:t> Provides the core structure of the page (e.g., a headline, a paragraph, an image).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CSS: </a:t>
            </a:r>
            <a:r>
              <a:rPr lang="en-US" dirty="0"/>
              <a:t>Styles the structured content (e.g., makes the headline red, centers the paragraph, and adds a border to the image).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JavaScript: </a:t>
            </a:r>
            <a:r>
              <a:rPr lang="en-US" dirty="0"/>
              <a:t>Adds behavior and interactivity (e.g., when you click the image, a pop-up appears).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19C61-7120-F7EA-101B-D38ABA514E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F8A-A6C6-B10A-C2C9-5A55CFD4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20" y="228600"/>
            <a:ext cx="6300216" cy="1600200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30C7-4100-DCB7-299C-85FB6A1B1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HTML is the skeleton.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CSS is the skin and clothes.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JavaScript is the nervous system and muscles.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b="1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Together, they form the foundation of the modern web.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D6879-554A-A856-2972-884034A66A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81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3048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3729" y="796657"/>
            <a:ext cx="3624541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9645" y="3137247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907" y="3018649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1002300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                WEB  </a:t>
            </a:r>
            <a:br>
              <a:rPr lang="en-US" dirty="0"/>
            </a:br>
            <a:r>
              <a:rPr lang="en-US" dirty="0"/>
              <a:t>      DEVELOPMENT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HTML, CSS, and JavaScript are the core technologies used to create all websites and web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work together, each with a specific role, to build the interactive and dynamic web pages we use every day.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86399" y="166785"/>
            <a:ext cx="5830529" cy="835515"/>
          </a:xfrm>
        </p:spPr>
        <p:txBody>
          <a:bodyPr/>
          <a:lstStyle/>
          <a:p>
            <a:r>
              <a:rPr lang="en-US" sz="2400" b="1" dirty="0"/>
              <a:t>              THE PILLARS OF THE WEB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-140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1" y="136525"/>
            <a:ext cx="9292565" cy="5536688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HTML INTRODUCTION    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</a:t>
            </a:r>
            <a:br>
              <a:rPr lang="en-US" sz="1800" dirty="0"/>
            </a:br>
            <a:r>
              <a:rPr lang="en-US" sz="1800" dirty="0"/>
              <a:t>   HTML is the standard markup language for creating web pages.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                   It's not a programming language; it uses tags to define the structure and content of a web page.</a:t>
            </a:r>
            <a:br>
              <a:rPr lang="en-US" sz="1800" dirty="0"/>
            </a:br>
            <a:r>
              <a:rPr lang="en-US" sz="1800" dirty="0"/>
              <a:t>These tags instruct a web browser on how to display the content.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              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Markup Language:</a:t>
            </a:r>
            <a:r>
              <a:rPr lang="en-US" sz="1800" dirty="0"/>
              <a:t> A system for annotating a document to distinguish between content and how that content should be displayed.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882" y="0"/>
            <a:ext cx="11100620" cy="6356350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20071" y="179005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18" y="-245807"/>
            <a:ext cx="6419088" cy="816077"/>
          </a:xfrm>
          <a:noFill/>
        </p:spPr>
        <p:txBody>
          <a:bodyPr>
            <a:noAutofit/>
          </a:bodyPr>
          <a:lstStyle/>
          <a:p>
            <a:r>
              <a:rPr lang="en-US" sz="2400" dirty="0"/>
              <a:t>KEY HTML CONCEPTS</a:t>
            </a:r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8732BF-3B4A-D86B-D78F-62B8DA024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195194"/>
              </p:ext>
            </p:extLst>
          </p:nvPr>
        </p:nvGraphicFramePr>
        <p:xfrm>
          <a:off x="216310" y="471948"/>
          <a:ext cx="7364361" cy="6076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361">
                  <a:extLst>
                    <a:ext uri="{9D8B030D-6E8A-4147-A177-3AD203B41FA5}">
                      <a16:colId xmlns:a16="http://schemas.microsoft.com/office/drawing/2014/main" val="3013553859"/>
                    </a:ext>
                  </a:extLst>
                </a:gridCol>
              </a:tblGrid>
              <a:tr h="607633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Tags are keywords enclosed in angle brackets, like &lt;p&gt; for a paragraph.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Elements are composed of an opening tag, content, and a closing tag (e.g., &lt;p&gt;This is a paragraph. &lt;/p&gt; 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Attributes: Provide additional information about an element, such as </a:t>
                      </a:r>
                      <a:r>
                        <a:rPr lang="en-US" dirty="0" err="1"/>
                        <a:t>src</a:t>
                      </a:r>
                      <a:r>
                        <a:rPr lang="en-US" dirty="0"/>
                        <a:t> for an image or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 for a link.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Example: &lt;</a:t>
                      </a:r>
                      <a:r>
                        <a:rPr lang="en-US" dirty="0" err="1"/>
                        <a:t>ahref</a:t>
                      </a:r>
                      <a:r>
                        <a:rPr lang="en-US" dirty="0"/>
                        <a:t>="https://www.google.com"&gt;Google&lt;/a&gt;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Document Structure: Every HTML page has a basic structure defined by the &lt;!DOCTYPE htm1&gt;, &lt;htm1&gt; &lt;head&gt;, and &lt;body&gt; tags.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40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0C21B-9A80-B422-9900-71F19791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343400" cy="699565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CB18AB-393D-747A-EF08-9133969F6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4785"/>
              </p:ext>
            </p:extLst>
          </p:nvPr>
        </p:nvGraphicFramePr>
        <p:xfrm>
          <a:off x="4343400" y="330337"/>
          <a:ext cx="740664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6640">
                  <a:extLst>
                    <a:ext uri="{9D8B030D-6E8A-4147-A177-3AD203B41FA5}">
                      <a16:colId xmlns:a16="http://schemas.microsoft.com/office/drawing/2014/main" val="158611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                    </a:t>
                      </a:r>
                      <a:r>
                        <a:rPr lang="en-US" sz="24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HTML FEATURES &amp; TAG </a:t>
                      </a:r>
                      <a:endParaRPr lang="en-IN" sz="24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12875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35E60E-3095-953F-EFA1-B5F1FA846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16486"/>
              </p:ext>
            </p:extLst>
          </p:nvPr>
        </p:nvGraphicFramePr>
        <p:xfrm>
          <a:off x="4343401" y="787538"/>
          <a:ext cx="7680959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0959">
                  <a:extLst>
                    <a:ext uri="{9D8B030D-6E8A-4147-A177-3AD203B41FA5}">
                      <a16:colId xmlns:a16="http://schemas.microsoft.com/office/drawing/2014/main" val="1706413275"/>
                    </a:ext>
                  </a:extLst>
                </a:gridCol>
              </a:tblGrid>
              <a:tr h="5740126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Headings: &lt;h1&gt; to &lt;h6&gt; for different levels of titles.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Paragraphs: &lt;p&gt; for blocks of text.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Links: &lt;a&gt; to create hyperlinks to other pages or resources.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Images: &lt;</a:t>
                      </a:r>
                      <a:r>
                        <a:rPr lang="en-US" sz="2000" dirty="0" err="1"/>
                        <a:t>img</a:t>
                      </a:r>
                      <a:r>
                        <a:rPr lang="en-US" sz="2000" dirty="0"/>
                        <a:t>&gt; to embed images.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Lists: &lt;ul&gt; (unordered) and &lt;</a:t>
                      </a:r>
                      <a:r>
                        <a:rPr lang="en-US" sz="2000" dirty="0" err="1"/>
                        <a:t>ol</a:t>
                      </a:r>
                      <a:r>
                        <a:rPr lang="en-US" sz="2000" dirty="0"/>
                        <a:t>&gt; (ordered) for creating lists.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0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Tables: &lt;table&gt; to display data in a structured way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5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8000"/>
                    </a14:imgEffect>
                    <a14:imgEffect>
                      <a14:brightnessContrast bright="-2000" contrast="3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401" y="747324"/>
            <a:ext cx="12192000" cy="6808667"/>
          </a:xfr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8082" y="2296952"/>
            <a:ext cx="11861169" cy="3099812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Foundation of the Web: </a:t>
            </a:r>
            <a:r>
              <a:rPr lang="en-US" sz="2400" dirty="0"/>
              <a:t>It's the essential building block for every website.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   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Easy to Learn: </a:t>
            </a:r>
            <a:r>
              <a:rPr lang="en-US" sz="2400" dirty="0"/>
              <a:t>The syntax is simple and intuitive, making it a great starting point for beginners.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SEO-Friendly: </a:t>
            </a:r>
            <a:r>
              <a:rPr lang="en-US" sz="2400" dirty="0"/>
              <a:t>Properly structured HTML helps search engines like Google understand and rank your content.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Free and Open Source: </a:t>
            </a:r>
            <a:r>
              <a:rPr lang="en-US" sz="2400" dirty="0"/>
              <a:t>It's a non-proprietary standard, accessible to everyone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89001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747325"/>
            <a:ext cx="972078" cy="28538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6602BA-DBFA-BE7A-C534-4BEF323BE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003108"/>
              </p:ext>
            </p:extLst>
          </p:nvPr>
        </p:nvGraphicFramePr>
        <p:xfrm>
          <a:off x="4748485" y="128016"/>
          <a:ext cx="269222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228">
                  <a:extLst>
                    <a:ext uri="{9D8B030D-6E8A-4147-A177-3AD203B41FA5}">
                      <a16:colId xmlns:a16="http://schemas.microsoft.com/office/drawing/2014/main" val="3625126855"/>
                    </a:ext>
                  </a:extLst>
                </a:gridCol>
              </a:tblGrid>
              <a:tr h="312828">
                <a:tc>
                  <a:txBody>
                    <a:bodyPr/>
                    <a:lstStyle/>
                    <a:p>
                      <a:r>
                        <a:rPr lang="en-US" sz="2400" dirty="0"/>
                        <a:t>HTML IMPORTANT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9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A SIMPLE HTML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6680" y="1581912"/>
            <a:ext cx="6842760" cy="527608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/>
              <a:t>&lt;title&gt;My First Web Page&lt;/title&gt;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  </a:t>
            </a:r>
          </a:p>
          <a:p>
            <a:r>
              <a:rPr lang="en-US" dirty="0"/>
              <a:t>&lt;h1&gt;Welcome to my website!&lt;/h1&gt;</a:t>
            </a:r>
          </a:p>
          <a:p>
            <a:r>
              <a:rPr lang="en-US" dirty="0"/>
              <a:t>&lt;p&gt;This is a paragraph of text.&lt;/p&gt; 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="https://www.w3schools.com"&gt;Visit W3Schools&lt;/a&gt;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BB6B2-ED6A-BB7C-2FF7-FB65908901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20712" y="3027299"/>
            <a:ext cx="4971288" cy="369417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Explanation: </a:t>
            </a:r>
            <a:r>
              <a:rPr lang="en-US" sz="3200" b="1" dirty="0"/>
              <a:t>This code creates a basic web page with a title, a main heading, a paragraph, and a link.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WHAT IS CSS 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408176"/>
            <a:ext cx="11292840" cy="4773168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CSS is a style sheet language used to describe the presentation of a document written in HTML.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 controls how the HTML elements are displayed on the screen.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It handles the colors, fonts, layout, and spacing of your web content.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Cascading</a:t>
            </a:r>
            <a:r>
              <a:rPr lang="en-US" dirty="0"/>
              <a:t>: This refers to the way styles are applied, with more specific rules  overriding general 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2DC09B-1D98-CCC0-7A5D-B543CC0A6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486618"/>
              </p:ext>
            </p:extLst>
          </p:nvPr>
        </p:nvGraphicFramePr>
        <p:xfrm>
          <a:off x="4241800" y="152400"/>
          <a:ext cx="359156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560">
                  <a:extLst>
                    <a:ext uri="{9D8B030D-6E8A-4147-A177-3AD203B41FA5}">
                      <a16:colId xmlns:a16="http://schemas.microsoft.com/office/drawing/2014/main" val="1970570431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sz="2400" dirty="0"/>
                        <a:t>CSS INTRODUCTION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51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707136"/>
          </a:xfrm>
        </p:spPr>
        <p:txBody>
          <a:bodyPr/>
          <a:lstStyle/>
          <a:p>
            <a:r>
              <a:rPr lang="en-US" dirty="0"/>
              <a:t>KEY CSS CONCEPTS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443446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41520" y="2487168"/>
            <a:ext cx="7543800" cy="386918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Selectors: </a:t>
            </a:r>
            <a:r>
              <a:rPr lang="en-US" dirty="0"/>
              <a:t>Patterns used to select the HTML elements you want to style. 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Examples: </a:t>
            </a:r>
            <a:r>
              <a:rPr lang="en-US" dirty="0"/>
              <a:t>p (selects all paragraphs), #header (selects an element with id="header" ), .info (selects elements with class="info" ).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Properties and Values: </a:t>
            </a:r>
            <a:r>
              <a:rPr lang="en-US" dirty="0"/>
              <a:t>The styles you want to apply.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Example: </a:t>
            </a:r>
            <a:r>
              <a:rPr lang="en-US" dirty="0"/>
              <a:t>color: blue; (the property is color and the value is blue ).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Ruleset: </a:t>
            </a:r>
            <a:r>
              <a:rPr lang="en-US" dirty="0"/>
              <a:t>A combination of a selector and a declaration block (the property-value pairs).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{427D3355-388D-4A02-B010-459D056AE4F0}tf56410444_win32</Template>
  <TotalTime>205</TotalTime>
  <Words>1269</Words>
  <Application>Microsoft Office PowerPoint</Application>
  <PresentationFormat>Widescreen</PresentationFormat>
  <Paragraphs>163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Baskerville Old Face</vt:lpstr>
      <vt:lpstr>Calibri</vt:lpstr>
      <vt:lpstr>Courier New</vt:lpstr>
      <vt:lpstr>Gill Sans Nova Light</vt:lpstr>
      <vt:lpstr>Wingdings</vt:lpstr>
      <vt:lpstr>Custom</vt:lpstr>
      <vt:lpstr>WEB DEVELOPMENT</vt:lpstr>
      <vt:lpstr>INTRODUCTION TO                  WEB         DEVELOPMENT</vt:lpstr>
      <vt:lpstr>HTML INTRODUCTION              HTML is the standard markup language for creating web pages.                      It's not a programming language; it uses tags to define the structure and content of a web page. These tags instruct a web browser on how to display the content.                  Markup Language: A system for annotating a document to distinguish between content and how that content should be displayed.</vt:lpstr>
      <vt:lpstr>KEY HTML CONCEPTS</vt:lpstr>
      <vt:lpstr>PowerPoint Presentation</vt:lpstr>
      <vt:lpstr>Foundation of the Web: It's the essential building block for every website.                   Easy to Learn: The syntax is simple and intuitive, making it a great starting point for beginners.                 SEO-Friendly: Properly structured HTML helps search engines like Google understand and rank your content.                       Free and Open Source: It's a non-proprietary standard, accessible to everyone</vt:lpstr>
      <vt:lpstr>A SIMPLE HTML PAGE</vt:lpstr>
      <vt:lpstr>PowerPoint Presentation</vt:lpstr>
      <vt:lpstr>KEY CSS CONCEPTS</vt:lpstr>
      <vt:lpstr>PowerPoint Presentation</vt:lpstr>
      <vt:lpstr>ADVANTAGES OF CSS</vt:lpstr>
      <vt:lpstr>CSS EXAMPLE        STYLING WITH CSS</vt:lpstr>
      <vt:lpstr>     INTRODUCTION                    TO            JAVASCRIPT</vt:lpstr>
      <vt:lpstr>JAVASCRIPT FEATURES</vt:lpstr>
      <vt:lpstr>Advantages of JavaScript</vt:lpstr>
      <vt:lpstr>Javascript Example</vt:lpstr>
      <vt:lpstr>The Web Development Workflow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prabu N</dc:creator>
  <cp:lastModifiedBy>prabu N</cp:lastModifiedBy>
  <cp:revision>1</cp:revision>
  <dcterms:created xsi:type="dcterms:W3CDTF">2025-09-08T13:52:46Z</dcterms:created>
  <dcterms:modified xsi:type="dcterms:W3CDTF">2025-09-08T17:18:00Z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